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12192000"/>
  <p:notesSz cx="6858000" cy="9144000"/>
  <p:embeddedFontLst>
    <p:embeddedFont>
      <p:font typeface="Nunito SemiBold"/>
      <p:regular r:id="rId14"/>
      <p:bold r:id="rId15"/>
      <p:italic r:id="rId16"/>
      <p:boldItalic r:id="rId17"/>
    </p:embeddedFon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08CFC6-0F14-4162-9DA9-92A739245B2C}">
  <a:tblStyle styleId="{E508CFC6-0F14-4162-9DA9-92A739245B2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758B540-D3C1-4A67-98EB-23ACD0C2B0B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bold.fntdata"/><Relationship Id="rId14" Type="http://schemas.openxmlformats.org/officeDocument/2006/relationships/font" Target="fonts/NunitoSemiBold-regular.fntdata"/><Relationship Id="rId17" Type="http://schemas.openxmlformats.org/officeDocument/2006/relationships/font" Target="fonts/NunitoSemiBold-boldItalic.fntdata"/><Relationship Id="rId16" Type="http://schemas.openxmlformats.org/officeDocument/2006/relationships/font" Target="fonts/NunitoSemiBold-italic.fntdata"/><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7e0c10e5b_0_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gf7e0c10e5b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7e0c10e5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7e0c10e5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f7e0c10e5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7e0c10e5b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7e0c10e5b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f7e0c10e5b_0_3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f7e0c10e5b_0_4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f7e0c10e5b_0_4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8" name="Google Shape;188;gf7e0c10e5b_0_4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7e0c10e5b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7e0c10e5b_0_6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7e0c10e5b_0_8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7e0c10e5b_0_8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 name="Google Shape;221;gf7e0c10e5b_0_8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7e0c10e5b_0_9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f7e0c10e5b_0_9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f7e0c10e5b_0_9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creativesafetysupply.com/labeltac-printable-cable-wrap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20.jpg"/><Relationship Id="rId5"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alibaba.com/product-detail/Multi-Size-Plastic-Color-Cable-Marker_60786845288.html?spm=a2700.galleryofferlist.0.0.77dd55ce0foY7r&amp;s=p" TargetMode="External"/><Relationship Id="rId4" Type="http://schemas.openxmlformats.org/officeDocument/2006/relationships/image" Target="../media/image20.jpg"/><Relationship Id="rId5"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Service_termination_poin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Cable Tagging Process Improvement</a:t>
            </a:r>
            <a:endParaRPr/>
          </a:p>
        </p:txBody>
      </p:sp>
      <p:sp>
        <p:nvSpPr>
          <p:cNvPr id="166" name="Google Shape;166;p19"/>
          <p:cNvSpPr txBox="1"/>
          <p:nvPr>
            <p:ph idx="1" type="subTitle"/>
          </p:nvPr>
        </p:nvSpPr>
        <p:spPr>
          <a:xfrm>
            <a:off x="6257924" y="3711370"/>
            <a:ext cx="53694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DMAIC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Definition</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4" name="Google Shape;174;p20"/>
          <p:cNvSpPr txBox="1"/>
          <p:nvPr/>
        </p:nvSpPr>
        <p:spPr>
          <a:xfrm>
            <a:off x="512275" y="975450"/>
            <a:ext cx="11220900" cy="54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latin typeface="Nunito"/>
                <a:ea typeface="Nunito"/>
                <a:cs typeface="Nunito"/>
                <a:sym typeface="Nunito"/>
              </a:rPr>
              <a:t>Problem: </a:t>
            </a:r>
            <a:endParaRPr b="1" sz="1800">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b="1" lang="en-US" sz="1800">
                <a:latin typeface="Nunito"/>
                <a:ea typeface="Nunito"/>
                <a:cs typeface="Nunito"/>
                <a:sym typeface="Nunito"/>
              </a:rPr>
              <a:t>use of stores inventory stickers and identification for tagging cables</a:t>
            </a:r>
            <a:endParaRPr b="1" sz="1800">
              <a:latin typeface="Nunito"/>
              <a:ea typeface="Nunito"/>
              <a:cs typeface="Nunito"/>
              <a:sym typeface="Nunito"/>
            </a:endParaRPr>
          </a:p>
          <a:p>
            <a:pPr indent="0" lvl="0" marL="0" rtl="0" algn="l">
              <a:lnSpc>
                <a:spcPct val="115000"/>
              </a:lnSpc>
              <a:spcBef>
                <a:spcPts val="0"/>
              </a:spcBef>
              <a:spcAft>
                <a:spcPts val="0"/>
              </a:spcAft>
              <a:buNone/>
            </a:pPr>
            <a:r>
              <a:rPr b="1" lang="en-US" sz="1800">
                <a:latin typeface="Nunito"/>
                <a:ea typeface="Nunito"/>
                <a:cs typeface="Nunito"/>
                <a:sym typeface="Nunito"/>
              </a:rPr>
              <a:t>which is non-conforming to industry practice  </a:t>
            </a:r>
            <a:endParaRPr b="1" sz="1800">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b="1" lang="en-US" sz="1800">
                <a:latin typeface="Nunito"/>
                <a:ea typeface="Nunito"/>
                <a:cs typeface="Nunito"/>
                <a:sym typeface="Nunito"/>
              </a:rPr>
              <a:t>long process of finding cable application information</a:t>
            </a:r>
            <a:endParaRPr b="1" sz="1800">
              <a:latin typeface="Nunito"/>
              <a:ea typeface="Nunito"/>
              <a:cs typeface="Nunito"/>
              <a:sym typeface="Nunito"/>
            </a:endParaRPr>
          </a:p>
          <a:p>
            <a:pPr indent="0" lvl="0" marL="0" rtl="0" algn="l">
              <a:lnSpc>
                <a:spcPct val="115000"/>
              </a:lnSpc>
              <a:spcBef>
                <a:spcPts val="0"/>
              </a:spcBef>
              <a:spcAft>
                <a:spcPts val="0"/>
              </a:spcAft>
              <a:buNone/>
            </a:pPr>
            <a:r>
              <a:t/>
            </a:r>
            <a:endParaRPr sz="1800">
              <a:latin typeface="Nunito"/>
              <a:ea typeface="Nunito"/>
              <a:cs typeface="Nunito"/>
              <a:sym typeface="Nunito"/>
            </a:endParaRPr>
          </a:p>
          <a:p>
            <a:pPr indent="0" lvl="0" marL="0" rtl="0" algn="l">
              <a:lnSpc>
                <a:spcPct val="115000"/>
              </a:lnSpc>
              <a:spcBef>
                <a:spcPts val="0"/>
              </a:spcBef>
              <a:spcAft>
                <a:spcPts val="0"/>
              </a:spcAft>
              <a:buNone/>
            </a:pPr>
            <a:r>
              <a:rPr b="1" lang="en-US" sz="1800">
                <a:latin typeface="Nunito"/>
                <a:ea typeface="Nunito"/>
                <a:cs typeface="Nunito"/>
                <a:sym typeface="Nunito"/>
              </a:rPr>
              <a:t>Cause: lack of standardization for cable tags and labels for the respective terminating devices </a:t>
            </a:r>
            <a:endParaRPr sz="1800">
              <a:latin typeface="Nunito"/>
              <a:ea typeface="Nunito"/>
              <a:cs typeface="Nunito"/>
              <a:sym typeface="Nunito"/>
            </a:endParaRPr>
          </a:p>
          <a:p>
            <a:pPr indent="0" lvl="0" marL="0" rtl="0" algn="l">
              <a:lnSpc>
                <a:spcPct val="115000"/>
              </a:lnSpc>
              <a:spcBef>
                <a:spcPts val="0"/>
              </a:spcBef>
              <a:spcAft>
                <a:spcPts val="0"/>
              </a:spcAft>
              <a:buNone/>
            </a:pPr>
            <a:r>
              <a:t/>
            </a:r>
            <a:endParaRPr b="1" sz="1800">
              <a:latin typeface="Nunito"/>
              <a:ea typeface="Nunito"/>
              <a:cs typeface="Nunito"/>
              <a:sym typeface="Nunito"/>
            </a:endParaRPr>
          </a:p>
          <a:p>
            <a:pPr indent="0" lvl="0" marL="0" rtl="0" algn="l">
              <a:lnSpc>
                <a:spcPct val="115000"/>
              </a:lnSpc>
              <a:spcBef>
                <a:spcPts val="0"/>
              </a:spcBef>
              <a:spcAft>
                <a:spcPts val="0"/>
              </a:spcAft>
              <a:buNone/>
            </a:pPr>
            <a:r>
              <a:rPr b="1" lang="en-US" sz="1800">
                <a:latin typeface="Nunito"/>
                <a:ea typeface="Nunito"/>
                <a:cs typeface="Nunito"/>
                <a:sym typeface="Nunito"/>
              </a:rPr>
              <a:t>Impact :</a:t>
            </a:r>
            <a:endParaRPr b="1" sz="1800">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b="1" lang="en-US" sz="1800">
                <a:latin typeface="Nunito"/>
                <a:ea typeface="Nunito"/>
                <a:cs typeface="Nunito"/>
                <a:sym typeface="Nunito"/>
              </a:rPr>
              <a:t>cable mix up during assembly, repairs and maintenance leading to more downtime/delays in completing tasks </a:t>
            </a:r>
            <a:endParaRPr b="1" sz="1800">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b="1" lang="en-US" sz="1800">
                <a:latin typeface="Nunito"/>
                <a:ea typeface="Nunito"/>
                <a:cs typeface="Nunito"/>
                <a:sym typeface="Nunito"/>
              </a:rPr>
              <a:t> risks such as short circuit due to interchanged cables.</a:t>
            </a:r>
            <a:endParaRPr b="1" sz="1800">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b="1" lang="en-US" sz="1800">
                <a:latin typeface="Nunito"/>
                <a:ea typeface="Nunito"/>
                <a:cs typeface="Nunito"/>
                <a:sym typeface="Nunito"/>
              </a:rPr>
              <a:t>Hectic quality check process as cables have to be traced manually to there origin.</a:t>
            </a:r>
            <a:endParaRPr b="1" sz="1800">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b="1" lang="en-US" sz="1800">
                <a:latin typeface="Nunito"/>
                <a:ea typeface="Nunito"/>
                <a:cs typeface="Nunito"/>
                <a:sym typeface="Nunito"/>
              </a:rPr>
              <a:t>aesthetically it doesn't give a good impression to both internal and external persons of interest</a:t>
            </a:r>
            <a:endParaRPr b="1" sz="1800">
              <a:latin typeface="Nunito"/>
              <a:ea typeface="Nunito"/>
              <a:cs typeface="Nunito"/>
              <a:sym typeface="Nunito"/>
            </a:endParaRPr>
          </a:p>
          <a:p>
            <a:pPr indent="0" lvl="0" marL="0" rtl="0" algn="l">
              <a:lnSpc>
                <a:spcPct val="115000"/>
              </a:lnSpc>
              <a:spcBef>
                <a:spcPts val="0"/>
              </a:spcBef>
              <a:spcAft>
                <a:spcPts val="0"/>
              </a:spcAft>
              <a:buNone/>
            </a:pPr>
            <a:r>
              <a:t/>
            </a:r>
            <a:endParaRPr b="1" sz="2400">
              <a:latin typeface="Nunito"/>
              <a:ea typeface="Nunito"/>
              <a:cs typeface="Nunito"/>
              <a:sym typeface="Nunito"/>
            </a:endParaRPr>
          </a:p>
          <a:p>
            <a:pPr indent="0" lvl="0" marL="0" rtl="0" algn="l">
              <a:lnSpc>
                <a:spcPct val="115000"/>
              </a:lnSpc>
              <a:spcBef>
                <a:spcPts val="0"/>
              </a:spcBef>
              <a:spcAft>
                <a:spcPts val="0"/>
              </a:spcAft>
              <a:buNone/>
            </a:pPr>
            <a:r>
              <a:rPr b="1" lang="en-US" sz="2400">
                <a:latin typeface="Nunito"/>
                <a:ea typeface="Nunito"/>
                <a:cs typeface="Nunito"/>
                <a:sym typeface="Nunito"/>
              </a:rPr>
              <a:t>      </a:t>
            </a:r>
            <a:endParaRPr b="1" sz="24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Industry Practices</a:t>
            </a:r>
            <a:endParaRPr/>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2" name="Google Shape;182;p21"/>
          <p:cNvSpPr txBox="1"/>
          <p:nvPr/>
        </p:nvSpPr>
        <p:spPr>
          <a:xfrm>
            <a:off x="3429000" y="4909275"/>
            <a:ext cx="17988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183" name="Google Shape;183;p21"/>
          <p:cNvSpPr txBox="1"/>
          <p:nvPr/>
        </p:nvSpPr>
        <p:spPr>
          <a:xfrm>
            <a:off x="3710075" y="4853075"/>
            <a:ext cx="12342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Nunito SemiBold"/>
              <a:ea typeface="Nunito SemiBold"/>
              <a:cs typeface="Nunito SemiBold"/>
              <a:sym typeface="Nunito SemiBold"/>
            </a:endParaRPr>
          </a:p>
        </p:txBody>
      </p:sp>
      <p:sp>
        <p:nvSpPr>
          <p:cNvPr id="184" name="Google Shape;184;p21"/>
          <p:cNvSpPr txBox="1"/>
          <p:nvPr/>
        </p:nvSpPr>
        <p:spPr>
          <a:xfrm>
            <a:off x="1325575" y="927000"/>
            <a:ext cx="9523500" cy="529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100"/>
              </a:spcBef>
              <a:spcAft>
                <a:spcPts val="0"/>
              </a:spcAft>
              <a:buNone/>
            </a:pPr>
            <a:r>
              <a:rPr b="1" lang="en-US" sz="1200">
                <a:solidFill>
                  <a:srgbClr val="333333"/>
                </a:solidFill>
                <a:highlight>
                  <a:srgbClr val="FFFFFF"/>
                </a:highlight>
                <a:latin typeface="Nunito"/>
                <a:ea typeface="Nunito"/>
                <a:cs typeface="Nunito"/>
                <a:sym typeface="Nunito"/>
              </a:rPr>
              <a:t>THE ANSI TIA/EIA CABLE LABELING STANDARDS</a:t>
            </a:r>
            <a:endParaRPr b="1" sz="1200">
              <a:solidFill>
                <a:srgbClr val="333333"/>
              </a:solidFill>
              <a:highlight>
                <a:srgbClr val="FFFFFF"/>
              </a:highlight>
              <a:latin typeface="Nunito"/>
              <a:ea typeface="Nunito"/>
              <a:cs typeface="Nunito"/>
              <a:sym typeface="Nunito"/>
            </a:endParaRPr>
          </a:p>
          <a:p>
            <a:pPr indent="0" lvl="0" marL="0" rtl="0" algn="l">
              <a:lnSpc>
                <a:spcPct val="150000"/>
              </a:lnSpc>
              <a:spcBef>
                <a:spcPts val="1100"/>
              </a:spcBef>
              <a:spcAft>
                <a:spcPts val="0"/>
              </a:spcAft>
              <a:buClr>
                <a:schemeClr val="dk1"/>
              </a:buClr>
              <a:buSzPts val="1100"/>
              <a:buFont typeface="Arial"/>
              <a:buNone/>
            </a:pPr>
            <a:r>
              <a:rPr b="1" lang="en-US" sz="1200">
                <a:solidFill>
                  <a:srgbClr val="333333"/>
                </a:solidFill>
                <a:highlight>
                  <a:srgbClr val="FFFFFF"/>
                </a:highlight>
                <a:latin typeface="Nunito"/>
                <a:ea typeface="Nunito"/>
                <a:cs typeface="Nunito"/>
                <a:sym typeface="Nunito"/>
              </a:rPr>
              <a:t>The standards that are used here are designed to make it easy to implement, and useful for anyone who is working with the cabling in the future. There are a number of underlying principles that were used to create the standards which includes:</a:t>
            </a:r>
            <a:endParaRPr b="1" sz="1200">
              <a:solidFill>
                <a:srgbClr val="333333"/>
              </a:solidFill>
              <a:highlight>
                <a:srgbClr val="FFFFFF"/>
              </a:highlight>
              <a:latin typeface="Nunito"/>
              <a:ea typeface="Nunito"/>
              <a:cs typeface="Nunito"/>
              <a:sym typeface="Nunito"/>
            </a:endParaRPr>
          </a:p>
          <a:p>
            <a:pPr indent="-304800" lvl="0" marL="800100" marR="381000" rtl="0" algn="l">
              <a:lnSpc>
                <a:spcPct val="150000"/>
              </a:lnSpc>
              <a:spcBef>
                <a:spcPts val="1100"/>
              </a:spcBef>
              <a:spcAft>
                <a:spcPts val="0"/>
              </a:spcAft>
              <a:buClr>
                <a:srgbClr val="333333"/>
              </a:buClr>
              <a:buSzPts val="1200"/>
              <a:buFont typeface="Nunito"/>
              <a:buChar char="★"/>
            </a:pPr>
            <a:r>
              <a:rPr b="1" lang="en-US" sz="1200">
                <a:solidFill>
                  <a:srgbClr val="333333"/>
                </a:solidFill>
                <a:highlight>
                  <a:srgbClr val="F9F9F9"/>
                </a:highlight>
                <a:latin typeface="Nunito"/>
                <a:ea typeface="Nunito"/>
                <a:cs typeface="Nunito"/>
                <a:sym typeface="Nunito"/>
              </a:rPr>
              <a:t>Consistent - Any company that uses these standards needs to make sure they are followed throughout all areas of application. Consistency helps to ensure that everyone who works on the cabling will be able to understand the labels at all times.</a:t>
            </a:r>
            <a:endParaRPr b="1" sz="1200">
              <a:solidFill>
                <a:srgbClr val="333333"/>
              </a:solidFill>
              <a:highlight>
                <a:srgbClr val="F9F9F9"/>
              </a:highlight>
              <a:latin typeface="Nunito"/>
              <a:ea typeface="Nunito"/>
              <a:cs typeface="Nunito"/>
              <a:sym typeface="Nunito"/>
            </a:endParaRPr>
          </a:p>
          <a:p>
            <a:pPr indent="-304800" lvl="0" marL="800100" marR="381000" rtl="0" algn="l">
              <a:lnSpc>
                <a:spcPct val="150000"/>
              </a:lnSpc>
              <a:spcBef>
                <a:spcPts val="0"/>
              </a:spcBef>
              <a:spcAft>
                <a:spcPts val="0"/>
              </a:spcAft>
              <a:buClr>
                <a:srgbClr val="333333"/>
              </a:buClr>
              <a:buSzPts val="1200"/>
              <a:buFont typeface="Nunito"/>
              <a:buChar char="★"/>
            </a:pPr>
            <a:r>
              <a:rPr b="1" lang="en-US" sz="1200">
                <a:solidFill>
                  <a:srgbClr val="333333"/>
                </a:solidFill>
                <a:highlight>
                  <a:srgbClr val="F9F9F9"/>
                </a:highlight>
                <a:latin typeface="Nunito"/>
                <a:ea typeface="Nunito"/>
                <a:cs typeface="Nunito"/>
                <a:sym typeface="Nunito"/>
              </a:rPr>
              <a:t>Identify Physical terminations - The labels need to identify where the cables are going to. and where from.</a:t>
            </a:r>
            <a:endParaRPr b="1" sz="1200">
              <a:solidFill>
                <a:srgbClr val="333333"/>
              </a:solidFill>
              <a:highlight>
                <a:srgbClr val="F9F9F9"/>
              </a:highlight>
              <a:latin typeface="Nunito"/>
              <a:ea typeface="Nunito"/>
              <a:cs typeface="Nunito"/>
              <a:sym typeface="Nunito"/>
            </a:endParaRPr>
          </a:p>
          <a:p>
            <a:pPr indent="-304800" lvl="0" marL="800100" marR="381000" rtl="0" algn="l">
              <a:lnSpc>
                <a:spcPct val="150000"/>
              </a:lnSpc>
              <a:spcBef>
                <a:spcPts val="0"/>
              </a:spcBef>
              <a:spcAft>
                <a:spcPts val="0"/>
              </a:spcAft>
              <a:buClr>
                <a:srgbClr val="333333"/>
              </a:buClr>
              <a:buSzPts val="1200"/>
              <a:buFont typeface="Nunito"/>
              <a:buChar char="★"/>
            </a:pPr>
            <a:r>
              <a:rPr b="1" lang="en-US" sz="1200">
                <a:solidFill>
                  <a:srgbClr val="333333"/>
                </a:solidFill>
                <a:highlight>
                  <a:srgbClr val="F9F9F9"/>
                </a:highlight>
                <a:latin typeface="Nunito"/>
                <a:ea typeface="Nunito"/>
                <a:cs typeface="Nunito"/>
                <a:sym typeface="Nunito"/>
              </a:rPr>
              <a:t>Easy to Read - Labels need to be printed on</a:t>
            </a:r>
            <a:r>
              <a:rPr b="1" lang="en-US" sz="1200">
                <a:highlight>
                  <a:srgbClr val="F9F9F9"/>
                </a:highlight>
                <a:latin typeface="Nunito"/>
                <a:ea typeface="Nunito"/>
                <a:cs typeface="Nunito"/>
                <a:sym typeface="Nunito"/>
              </a:rPr>
              <a:t> </a:t>
            </a:r>
            <a:r>
              <a:rPr b="1" lang="en-US" sz="1200">
                <a:highlight>
                  <a:srgbClr val="F9F9F9"/>
                </a:highlight>
                <a:uFill>
                  <a:noFill/>
                </a:uFill>
                <a:latin typeface="Nunito"/>
                <a:ea typeface="Nunito"/>
                <a:cs typeface="Nunito"/>
                <a:sym typeface="Nunito"/>
                <a:hlinkClick r:id="rId3"/>
              </a:rPr>
              <a:t>high quality label stock</a:t>
            </a:r>
            <a:r>
              <a:rPr b="1" lang="en-US" sz="1200">
                <a:solidFill>
                  <a:srgbClr val="333333"/>
                </a:solidFill>
                <a:highlight>
                  <a:srgbClr val="F9F9F9"/>
                </a:highlight>
                <a:latin typeface="Nunito"/>
                <a:ea typeface="Nunito"/>
                <a:cs typeface="Nunito"/>
                <a:sym typeface="Nunito"/>
              </a:rPr>
              <a:t>, and with a good printer, to help ensure the text on them is easy to read.</a:t>
            </a:r>
            <a:endParaRPr b="1" sz="1200">
              <a:solidFill>
                <a:srgbClr val="333333"/>
              </a:solidFill>
              <a:highlight>
                <a:srgbClr val="F9F9F9"/>
              </a:highlight>
              <a:latin typeface="Nunito"/>
              <a:ea typeface="Nunito"/>
              <a:cs typeface="Nunito"/>
              <a:sym typeface="Nunito"/>
            </a:endParaRPr>
          </a:p>
          <a:p>
            <a:pPr indent="-304800" lvl="0" marL="800100" marR="381000" rtl="0" algn="l">
              <a:lnSpc>
                <a:spcPct val="150000"/>
              </a:lnSpc>
              <a:spcBef>
                <a:spcPts val="0"/>
              </a:spcBef>
              <a:spcAft>
                <a:spcPts val="0"/>
              </a:spcAft>
              <a:buClr>
                <a:srgbClr val="333333"/>
              </a:buClr>
              <a:buSzPts val="1200"/>
              <a:buFont typeface="Nunito"/>
              <a:buChar char="★"/>
            </a:pPr>
            <a:r>
              <a:rPr b="1" lang="en-US" sz="1200">
                <a:solidFill>
                  <a:srgbClr val="333333"/>
                </a:solidFill>
                <a:highlight>
                  <a:srgbClr val="F9F9F9"/>
                </a:highlight>
                <a:latin typeface="Nunito"/>
                <a:ea typeface="Nunito"/>
                <a:cs typeface="Nunito"/>
                <a:sym typeface="Nunito"/>
              </a:rPr>
              <a:t>Durable - The print stock used should be made to last long periods of time. The cables often last for many years, and the labels should last just as long. This applies both to the physical label, and the print on it, which should not fade.</a:t>
            </a:r>
            <a:endParaRPr b="1" sz="1200">
              <a:solidFill>
                <a:srgbClr val="333333"/>
              </a:solidFill>
              <a:highlight>
                <a:srgbClr val="F9F9F9"/>
              </a:highlight>
              <a:latin typeface="Nunito"/>
              <a:ea typeface="Nunito"/>
              <a:cs typeface="Nunito"/>
              <a:sym typeface="Nunito"/>
            </a:endParaRPr>
          </a:p>
          <a:p>
            <a:pPr indent="-304800" lvl="0" marL="800100" marR="381000" rtl="0" algn="l">
              <a:lnSpc>
                <a:spcPct val="150000"/>
              </a:lnSpc>
              <a:spcBef>
                <a:spcPts val="0"/>
              </a:spcBef>
              <a:spcAft>
                <a:spcPts val="0"/>
              </a:spcAft>
              <a:buClr>
                <a:srgbClr val="333333"/>
              </a:buClr>
              <a:buSzPts val="1200"/>
              <a:buFont typeface="Nunito"/>
              <a:buChar char="★"/>
            </a:pPr>
            <a:r>
              <a:rPr b="1" lang="en-US" sz="1200">
                <a:solidFill>
                  <a:srgbClr val="333333"/>
                </a:solidFill>
                <a:highlight>
                  <a:srgbClr val="F9F9F9"/>
                </a:highlight>
                <a:latin typeface="Nunito"/>
                <a:ea typeface="Nunito"/>
                <a:cs typeface="Nunito"/>
                <a:sym typeface="Nunito"/>
              </a:rPr>
              <a:t>Universal Agreement - All departments and team members throughout a company need to agree to follow these standards or it will only create additional confusion.</a:t>
            </a:r>
            <a:endParaRPr b="1" sz="1200">
              <a:solidFill>
                <a:srgbClr val="333333"/>
              </a:solidFill>
              <a:highlight>
                <a:srgbClr val="F9F9F9"/>
              </a:highlight>
              <a:latin typeface="Nunito"/>
              <a:ea typeface="Nunito"/>
              <a:cs typeface="Nunito"/>
              <a:sym typeface="Nunito"/>
            </a:endParaRPr>
          </a:p>
          <a:p>
            <a:pPr indent="-304800" lvl="0" marL="800100" marR="381000" rtl="0" algn="l">
              <a:lnSpc>
                <a:spcPct val="150000"/>
              </a:lnSpc>
              <a:spcBef>
                <a:spcPts val="0"/>
              </a:spcBef>
              <a:spcAft>
                <a:spcPts val="0"/>
              </a:spcAft>
              <a:buClr>
                <a:srgbClr val="333333"/>
              </a:buClr>
              <a:buSzPts val="1200"/>
              <a:buFont typeface="Nunito"/>
              <a:buChar char="★"/>
            </a:pPr>
            <a:r>
              <a:rPr b="1" lang="en-US" sz="1200">
                <a:solidFill>
                  <a:srgbClr val="333333"/>
                </a:solidFill>
                <a:highlight>
                  <a:srgbClr val="F9F9F9"/>
                </a:highlight>
                <a:latin typeface="Nunito"/>
                <a:ea typeface="Nunito"/>
                <a:cs typeface="Nunito"/>
                <a:sym typeface="Nunito"/>
              </a:rPr>
              <a:t>Pervasive - All cables should be labeled at both ends to ensure anyone who comes to use them will be able to get the information they need about these wires.</a:t>
            </a:r>
            <a:endParaRPr b="1" sz="1200">
              <a:solidFill>
                <a:srgbClr val="333333"/>
              </a:solidFill>
              <a:highlight>
                <a:srgbClr val="F9F9F9"/>
              </a:highlight>
              <a:latin typeface="Nunito"/>
              <a:ea typeface="Nunito"/>
              <a:cs typeface="Nunito"/>
              <a:sym typeface="Nunito"/>
            </a:endParaRPr>
          </a:p>
          <a:p>
            <a:pPr indent="0" lvl="0" marL="457200" marR="381000" rtl="0" algn="l">
              <a:lnSpc>
                <a:spcPct val="150000"/>
              </a:lnSpc>
              <a:spcBef>
                <a:spcPts val="4000"/>
              </a:spcBef>
              <a:spcAft>
                <a:spcPts val="0"/>
              </a:spcAft>
              <a:buNone/>
            </a:pPr>
            <a:r>
              <a:t/>
            </a:r>
            <a:endParaRPr b="1" sz="1200">
              <a:solidFill>
                <a:srgbClr val="333333"/>
              </a:solidFill>
              <a:highlight>
                <a:srgbClr val="F9F9F9"/>
              </a:highlight>
              <a:latin typeface="Nunito"/>
              <a:ea typeface="Nunito"/>
              <a:cs typeface="Nunito"/>
              <a:sym typeface="Nunito"/>
            </a:endParaRPr>
          </a:p>
          <a:p>
            <a:pPr indent="0" lvl="0" marL="0" marR="139700" rtl="0" algn="l">
              <a:lnSpc>
                <a:spcPct val="150000"/>
              </a:lnSpc>
              <a:spcBef>
                <a:spcPts val="4000"/>
              </a:spcBef>
              <a:spcAft>
                <a:spcPts val="0"/>
              </a:spcAft>
              <a:buNone/>
            </a:pPr>
            <a:r>
              <a:t/>
            </a:r>
            <a:endParaRPr sz="1050">
              <a:solidFill>
                <a:srgbClr val="333333"/>
              </a:solidFill>
              <a:highlight>
                <a:srgbClr val="FFFFFF"/>
              </a:highlight>
              <a:latin typeface="Nunito"/>
              <a:ea typeface="Nunito"/>
              <a:cs typeface="Nunito"/>
              <a:sym typeface="Nunito"/>
            </a:endParaRPr>
          </a:p>
          <a:p>
            <a:pPr indent="0" lvl="0" marL="457200" marR="139700" rtl="0" algn="l">
              <a:lnSpc>
                <a:spcPct val="150000"/>
              </a:lnSpc>
              <a:spcBef>
                <a:spcPts val="3100"/>
              </a:spcBef>
              <a:spcAft>
                <a:spcPts val="0"/>
              </a:spcAft>
              <a:buNone/>
            </a:pPr>
            <a:r>
              <a:t/>
            </a:r>
            <a:endParaRPr b="1" sz="1800">
              <a:solidFill>
                <a:srgbClr val="333333"/>
              </a:solidFill>
              <a:latin typeface="Nunito"/>
              <a:ea typeface="Nunito"/>
              <a:cs typeface="Nunito"/>
              <a:sym typeface="Nunito"/>
            </a:endParaRPr>
          </a:p>
          <a:p>
            <a:pPr indent="0" lvl="0" marL="457200" marR="139700" rtl="0" algn="l">
              <a:lnSpc>
                <a:spcPct val="150000"/>
              </a:lnSpc>
              <a:spcBef>
                <a:spcPts val="3100"/>
              </a:spcBef>
              <a:spcAft>
                <a:spcPts val="3100"/>
              </a:spcAft>
              <a:buNone/>
            </a:pPr>
            <a:r>
              <a:t/>
            </a:r>
            <a:endParaRPr b="1">
              <a:solidFill>
                <a:srgbClr val="333333"/>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 Proposal</a:t>
            </a:r>
            <a:endParaRPr/>
          </a:p>
        </p:txBody>
      </p:sp>
      <p:sp>
        <p:nvSpPr>
          <p:cNvPr id="191" name="Google Shape;191;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2" name="Google Shape;192;p22"/>
          <p:cNvSpPr txBox="1"/>
          <p:nvPr/>
        </p:nvSpPr>
        <p:spPr>
          <a:xfrm>
            <a:off x="189125" y="976675"/>
            <a:ext cx="10273200" cy="6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The objective of this proposal is to establish a standardized method to label terminating components and tagging cables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the illustration below is an example of how to create a cable tag that can represent one,both or all of these function,termination ports and characteristics</a:t>
            </a:r>
            <a:endParaRPr>
              <a:latin typeface="Nunito SemiBold"/>
              <a:ea typeface="Nunito SemiBold"/>
              <a:cs typeface="Nunito SemiBold"/>
              <a:sym typeface="Nunito SemiBold"/>
            </a:endParaRPr>
          </a:p>
        </p:txBody>
      </p:sp>
      <p:sp>
        <p:nvSpPr>
          <p:cNvPr id="193" name="Google Shape;193;p22"/>
          <p:cNvSpPr/>
          <p:nvPr/>
        </p:nvSpPr>
        <p:spPr>
          <a:xfrm>
            <a:off x="2232725" y="2151125"/>
            <a:ext cx="1353300" cy="54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5507825" y="1823525"/>
            <a:ext cx="1274400" cy="136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 name="Google Shape;195;p22"/>
          <p:cNvCxnSpPr/>
          <p:nvPr/>
        </p:nvCxnSpPr>
        <p:spPr>
          <a:xfrm>
            <a:off x="3604463" y="2449175"/>
            <a:ext cx="1877700" cy="519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96" name="Google Shape;196;p22"/>
          <p:cNvSpPr txBox="1"/>
          <p:nvPr/>
        </p:nvSpPr>
        <p:spPr>
          <a:xfrm>
            <a:off x="2564225" y="2296625"/>
            <a:ext cx="6903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UPS</a:t>
            </a:r>
            <a:endParaRPr>
              <a:latin typeface="Nunito SemiBold"/>
              <a:ea typeface="Nunito SemiBold"/>
              <a:cs typeface="Nunito SemiBold"/>
              <a:sym typeface="Nunito SemiBold"/>
            </a:endParaRPr>
          </a:p>
        </p:txBody>
      </p:sp>
      <p:sp>
        <p:nvSpPr>
          <p:cNvPr id="197" name="Google Shape;197;p22"/>
          <p:cNvSpPr txBox="1"/>
          <p:nvPr/>
        </p:nvSpPr>
        <p:spPr>
          <a:xfrm>
            <a:off x="5773800" y="2246525"/>
            <a:ext cx="6444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KPC</a:t>
            </a:r>
            <a:endParaRPr>
              <a:latin typeface="Nunito SemiBold"/>
              <a:ea typeface="Nunito SemiBold"/>
              <a:cs typeface="Nunito SemiBold"/>
              <a:sym typeface="Nunito SemiBold"/>
            </a:endParaRPr>
          </a:p>
        </p:txBody>
      </p:sp>
      <p:sp>
        <p:nvSpPr>
          <p:cNvPr id="198" name="Google Shape;198;p22"/>
          <p:cNvSpPr/>
          <p:nvPr/>
        </p:nvSpPr>
        <p:spPr>
          <a:xfrm>
            <a:off x="9081525" y="1693925"/>
            <a:ext cx="1380900" cy="45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9063225" y="2969700"/>
            <a:ext cx="1712100" cy="54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2"/>
          <p:cNvCxnSpPr/>
          <p:nvPr/>
        </p:nvCxnSpPr>
        <p:spPr>
          <a:xfrm flipH="1">
            <a:off x="6789525" y="1895575"/>
            <a:ext cx="2292000" cy="301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01" name="Google Shape;201;p22"/>
          <p:cNvCxnSpPr/>
          <p:nvPr/>
        </p:nvCxnSpPr>
        <p:spPr>
          <a:xfrm rot="10800000">
            <a:off x="6807825" y="2933700"/>
            <a:ext cx="2273700" cy="4953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02" name="Google Shape;202;p22"/>
          <p:cNvSpPr txBox="1"/>
          <p:nvPr/>
        </p:nvSpPr>
        <p:spPr>
          <a:xfrm>
            <a:off x="9426825" y="2907900"/>
            <a:ext cx="984900" cy="5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canister full</a:t>
            </a:r>
            <a:endParaRPr>
              <a:latin typeface="Nunito SemiBold"/>
              <a:ea typeface="Nunito SemiBold"/>
              <a:cs typeface="Nunito SemiBold"/>
              <a:sym typeface="Nunito SemiBold"/>
            </a:endParaRPr>
          </a:p>
        </p:txBody>
      </p:sp>
      <p:sp>
        <p:nvSpPr>
          <p:cNvPr id="203" name="Google Shape;203;p22"/>
          <p:cNvSpPr txBox="1"/>
          <p:nvPr/>
        </p:nvSpPr>
        <p:spPr>
          <a:xfrm>
            <a:off x="9426825" y="1768300"/>
            <a:ext cx="6903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NFC</a:t>
            </a:r>
            <a:endParaRPr>
              <a:latin typeface="Nunito SemiBold"/>
              <a:ea typeface="Nunito SemiBold"/>
              <a:cs typeface="Nunito SemiBold"/>
              <a:sym typeface="Nunito SemiBold"/>
            </a:endParaRPr>
          </a:p>
        </p:txBody>
      </p:sp>
      <p:sp>
        <p:nvSpPr>
          <p:cNvPr id="204" name="Google Shape;204;p22"/>
          <p:cNvSpPr txBox="1"/>
          <p:nvPr/>
        </p:nvSpPr>
        <p:spPr>
          <a:xfrm>
            <a:off x="3880500" y="2197375"/>
            <a:ext cx="7734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U-K1</a:t>
            </a:r>
            <a:endParaRPr>
              <a:latin typeface="Nunito SemiBold"/>
              <a:ea typeface="Nunito SemiBold"/>
              <a:cs typeface="Nunito SemiBold"/>
              <a:sym typeface="Nunito SemiBold"/>
            </a:endParaRPr>
          </a:p>
        </p:txBody>
      </p:sp>
      <p:sp>
        <p:nvSpPr>
          <p:cNvPr id="205" name="Google Shape;205;p22"/>
          <p:cNvSpPr txBox="1"/>
          <p:nvPr/>
        </p:nvSpPr>
        <p:spPr>
          <a:xfrm>
            <a:off x="7111575" y="1893625"/>
            <a:ext cx="7734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K2-N</a:t>
            </a:r>
            <a:endParaRPr>
              <a:latin typeface="Nunito SemiBold"/>
              <a:ea typeface="Nunito SemiBold"/>
              <a:cs typeface="Nunito SemiBold"/>
              <a:sym typeface="Nunito SemiBold"/>
            </a:endParaRPr>
          </a:p>
        </p:txBody>
      </p:sp>
      <p:sp>
        <p:nvSpPr>
          <p:cNvPr id="206" name="Google Shape;206;p22"/>
          <p:cNvSpPr txBox="1"/>
          <p:nvPr/>
        </p:nvSpPr>
        <p:spPr>
          <a:xfrm>
            <a:off x="7111575" y="2884025"/>
            <a:ext cx="6261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K3-C</a:t>
            </a:r>
            <a:endParaRPr>
              <a:latin typeface="Nunito SemiBold"/>
              <a:ea typeface="Nunito SemiBold"/>
              <a:cs typeface="Nunito SemiBold"/>
              <a:sym typeface="Nunito SemiBold"/>
            </a:endParaRPr>
          </a:p>
        </p:txBody>
      </p:sp>
      <p:sp>
        <p:nvSpPr>
          <p:cNvPr id="207" name="Google Shape;207;p22"/>
          <p:cNvSpPr txBox="1"/>
          <p:nvPr/>
        </p:nvSpPr>
        <p:spPr>
          <a:xfrm>
            <a:off x="189125" y="3487850"/>
            <a:ext cx="11768700" cy="7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The above illustration shows termination points for three cables </a:t>
            </a:r>
            <a:r>
              <a:rPr b="1" lang="en-US">
                <a:latin typeface="Nunito"/>
                <a:ea typeface="Nunito"/>
                <a:cs typeface="Nunito"/>
                <a:sym typeface="Nunito"/>
              </a:rPr>
              <a:t>U-K1, N-K2</a:t>
            </a:r>
            <a:r>
              <a:rPr lang="en-US">
                <a:latin typeface="Nunito SemiBold"/>
                <a:ea typeface="Nunito SemiBold"/>
                <a:cs typeface="Nunito SemiBold"/>
                <a:sym typeface="Nunito SemiBold"/>
              </a:rPr>
              <a:t> and </a:t>
            </a:r>
            <a:r>
              <a:rPr b="1" lang="en-US">
                <a:latin typeface="Nunito"/>
                <a:ea typeface="Nunito"/>
                <a:cs typeface="Nunito"/>
                <a:sym typeface="Nunito"/>
              </a:rPr>
              <a:t>C-K3</a:t>
            </a:r>
            <a:r>
              <a:rPr lang="en-US">
                <a:latin typeface="Nunito SemiBold"/>
                <a:ea typeface="Nunito SemiBold"/>
                <a:cs typeface="Nunito SemiBold"/>
                <a:sym typeface="Nunito SemiBold"/>
              </a:rPr>
              <a:t>  in which case </a:t>
            </a:r>
            <a:r>
              <a:rPr b="1" lang="en-US">
                <a:latin typeface="Nunito"/>
                <a:ea typeface="Nunito"/>
                <a:cs typeface="Nunito"/>
                <a:sym typeface="Nunito"/>
              </a:rPr>
              <a:t>K1,K2,K3</a:t>
            </a:r>
            <a:r>
              <a:rPr lang="en-US">
                <a:latin typeface="Nunito SemiBold"/>
                <a:ea typeface="Nunito SemiBold"/>
                <a:cs typeface="Nunito SemiBold"/>
                <a:sym typeface="Nunito SemiBold"/>
              </a:rPr>
              <a:t> represent different ports on the kokopoint controller. </a:t>
            </a:r>
            <a:r>
              <a:rPr b="1" lang="en-US">
                <a:latin typeface="Nunito"/>
                <a:ea typeface="Nunito"/>
                <a:cs typeface="Nunito"/>
                <a:sym typeface="Nunito"/>
              </a:rPr>
              <a:t>U,N</a:t>
            </a:r>
            <a:r>
              <a:rPr lang="en-US">
                <a:latin typeface="Nunito SemiBold"/>
                <a:ea typeface="Nunito SemiBold"/>
                <a:cs typeface="Nunito SemiBold"/>
                <a:sym typeface="Nunito SemiBold"/>
              </a:rPr>
              <a:t> and </a:t>
            </a:r>
            <a:r>
              <a:rPr b="1" lang="en-US">
                <a:latin typeface="Nunito"/>
                <a:ea typeface="Nunito"/>
                <a:cs typeface="Nunito"/>
                <a:sym typeface="Nunito"/>
              </a:rPr>
              <a:t>C</a:t>
            </a:r>
            <a:r>
              <a:rPr lang="en-US">
                <a:latin typeface="Nunito SemiBold"/>
                <a:ea typeface="Nunito SemiBold"/>
                <a:cs typeface="Nunito SemiBold"/>
                <a:sym typeface="Nunito SemiBold"/>
              </a:rPr>
              <a:t> represents the field devices connecting to the controller.it is the actually the simplest form of tagging/labelling which indicates distinctive termination points for the named cables.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 </a:t>
            </a:r>
            <a:endParaRPr>
              <a:latin typeface="Nunito SemiBold"/>
              <a:ea typeface="Nunito SemiBold"/>
              <a:cs typeface="Nunito SemiBold"/>
              <a:sym typeface="Nunito SemiBold"/>
            </a:endParaRPr>
          </a:p>
        </p:txBody>
      </p:sp>
      <p:sp>
        <p:nvSpPr>
          <p:cNvPr id="208" name="Google Shape;208;p22"/>
          <p:cNvSpPr txBox="1"/>
          <p:nvPr/>
        </p:nvSpPr>
        <p:spPr>
          <a:xfrm>
            <a:off x="189125" y="4163375"/>
            <a:ext cx="11339700" cy="8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There exists several options for cable tagging which includes </a:t>
            </a:r>
            <a:r>
              <a:rPr b="1" lang="en-US">
                <a:latin typeface="Nunito"/>
                <a:ea typeface="Nunito"/>
                <a:cs typeface="Nunito"/>
                <a:sym typeface="Nunito"/>
              </a:rPr>
              <a:t>plastic tags,paper tags and cable engraving</a:t>
            </a:r>
            <a:r>
              <a:rPr lang="en-US">
                <a:latin typeface="Nunito SemiBold"/>
                <a:ea typeface="Nunito SemiBold"/>
                <a:cs typeface="Nunito SemiBold"/>
                <a:sym typeface="Nunito SemiBold"/>
              </a:rPr>
              <a:t>.For our case i would recommend plastic tags and paper tags depending on if a cable is bought ready or sub assembled within.below are sample options to choose from and any other not mentioned  in this project. I believe this will contribute wholesomely towards being a world class manufacturing company.</a:t>
            </a:r>
            <a:endParaRPr>
              <a:latin typeface="Nunito SemiBold"/>
              <a:ea typeface="Nunito SemiBold"/>
              <a:cs typeface="Nunito SemiBold"/>
              <a:sym typeface="Nunito SemiBold"/>
            </a:endParaRPr>
          </a:p>
        </p:txBody>
      </p:sp>
      <p:pic>
        <p:nvPicPr>
          <p:cNvPr id="209" name="Google Shape;209;p22"/>
          <p:cNvPicPr preferRelativeResize="0"/>
          <p:nvPr/>
        </p:nvPicPr>
        <p:blipFill>
          <a:blip r:embed="rId3">
            <a:alphaModFix/>
          </a:blip>
          <a:stretch>
            <a:fillRect/>
          </a:stretch>
        </p:blipFill>
        <p:spPr>
          <a:xfrm>
            <a:off x="714525" y="5000975"/>
            <a:ext cx="2776275" cy="1173275"/>
          </a:xfrm>
          <a:prstGeom prst="rect">
            <a:avLst/>
          </a:prstGeom>
          <a:noFill/>
          <a:ln>
            <a:noFill/>
          </a:ln>
        </p:spPr>
      </p:pic>
      <p:pic>
        <p:nvPicPr>
          <p:cNvPr id="210" name="Google Shape;210;p22"/>
          <p:cNvPicPr preferRelativeResize="0"/>
          <p:nvPr/>
        </p:nvPicPr>
        <p:blipFill>
          <a:blip r:embed="rId4">
            <a:alphaModFix/>
          </a:blip>
          <a:stretch>
            <a:fillRect/>
          </a:stretch>
        </p:blipFill>
        <p:spPr>
          <a:xfrm>
            <a:off x="4319975" y="5017775"/>
            <a:ext cx="1927925" cy="1281650"/>
          </a:xfrm>
          <a:prstGeom prst="rect">
            <a:avLst/>
          </a:prstGeom>
          <a:noFill/>
          <a:ln>
            <a:noFill/>
          </a:ln>
        </p:spPr>
      </p:pic>
      <p:pic>
        <p:nvPicPr>
          <p:cNvPr id="211" name="Google Shape;211;p22"/>
          <p:cNvPicPr preferRelativeResize="0"/>
          <p:nvPr/>
        </p:nvPicPr>
        <p:blipFill>
          <a:blip r:embed="rId5">
            <a:alphaModFix/>
          </a:blip>
          <a:stretch>
            <a:fillRect/>
          </a:stretch>
        </p:blipFill>
        <p:spPr>
          <a:xfrm>
            <a:off x="8065400" y="5021400"/>
            <a:ext cx="1274400" cy="127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1024575" y="105400"/>
            <a:ext cx="11135700" cy="819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500"/>
              <a:buFont typeface="Arial"/>
              <a:buNone/>
            </a:pPr>
            <a:r>
              <a:rPr b="1" lang="en-US">
                <a:latin typeface="Nunito"/>
                <a:ea typeface="Nunito"/>
                <a:cs typeface="Nunito"/>
                <a:sym typeface="Nunito"/>
              </a:rPr>
              <a:t>Cost for current printed stickers</a:t>
            </a:r>
            <a:endParaRPr b="1">
              <a:latin typeface="Nunito"/>
              <a:ea typeface="Nunito"/>
              <a:cs typeface="Nunito"/>
              <a:sym typeface="Nunito"/>
            </a:endParaRPr>
          </a:p>
        </p:txBody>
      </p:sp>
      <p:graphicFrame>
        <p:nvGraphicFramePr>
          <p:cNvPr id="217" name="Google Shape;217;p23"/>
          <p:cNvGraphicFramePr/>
          <p:nvPr/>
        </p:nvGraphicFramePr>
        <p:xfrm>
          <a:off x="735233" y="1393560"/>
          <a:ext cx="3000000" cy="3000000"/>
        </p:xfrm>
        <a:graphic>
          <a:graphicData uri="http://schemas.openxmlformats.org/drawingml/2006/table">
            <a:tbl>
              <a:tblPr>
                <a:noFill/>
                <a:tableStyleId>{E508CFC6-0F14-4162-9DA9-92A739245B2C}</a:tableStyleId>
              </a:tblPr>
              <a:tblGrid>
                <a:gridCol w="3656300"/>
                <a:gridCol w="1735875"/>
                <a:gridCol w="1777125"/>
                <a:gridCol w="1675725"/>
                <a:gridCol w="1648900"/>
              </a:tblGrid>
              <a:tr h="477200">
                <a:tc>
                  <a:txBody>
                    <a:bodyPr/>
                    <a:lstStyle/>
                    <a:p>
                      <a:pPr indent="0" lvl="0" marL="0" rtl="0" algn="ctr">
                        <a:lnSpc>
                          <a:spcPct val="115000"/>
                        </a:lnSpc>
                        <a:spcBef>
                          <a:spcPts val="0"/>
                        </a:spcBef>
                        <a:spcAft>
                          <a:spcPts val="0"/>
                        </a:spcAft>
                        <a:buClr>
                          <a:schemeClr val="dk1"/>
                        </a:buClr>
                        <a:buSzPts val="1500"/>
                        <a:buFont typeface="Arial"/>
                        <a:buNone/>
                      </a:pPr>
                      <a:r>
                        <a:rPr b="1" lang="en-US" sz="1600">
                          <a:solidFill>
                            <a:schemeClr val="dk1"/>
                          </a:solidFill>
                          <a:latin typeface="Nunito"/>
                          <a:ea typeface="Nunito"/>
                          <a:cs typeface="Nunito"/>
                          <a:sym typeface="Nunito"/>
                        </a:rPr>
                        <a:t>Outsourced Print</a:t>
                      </a:r>
                      <a:endParaRPr b="1" sz="16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1600">
                          <a:latin typeface="Nunito"/>
                          <a:ea typeface="Nunito"/>
                          <a:cs typeface="Nunito"/>
                          <a:sym typeface="Nunito"/>
                        </a:rPr>
                        <a:t>Sticker Needed</a:t>
                      </a:r>
                      <a:endParaRPr b="1" sz="16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latin typeface="Nunito"/>
                          <a:ea typeface="Nunito"/>
                          <a:cs typeface="Nunito"/>
                          <a:sym typeface="Nunito"/>
                        </a:rPr>
                        <a:t>Serialised Parts / Subassemblies QTY</a:t>
                      </a:r>
                      <a:endParaRPr b="1" sz="16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latin typeface="Nunito"/>
                          <a:ea typeface="Nunito"/>
                          <a:cs typeface="Nunito"/>
                          <a:sym typeface="Nunito"/>
                        </a:rPr>
                        <a:t>Cost Per sticker</a:t>
                      </a:r>
                      <a:endParaRPr b="1" sz="16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rPr b="1" lang="en-US" sz="1600">
                          <a:latin typeface="Nunito"/>
                          <a:ea typeface="Nunito"/>
                          <a:cs typeface="Nunito"/>
                          <a:sym typeface="Nunito"/>
                        </a:rPr>
                        <a:t>Total Cost</a:t>
                      </a:r>
                      <a:endParaRPr b="1" sz="16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08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KP Serialisation Labelling Cost for KPR tracking</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Serial no</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Nunito"/>
                          <a:ea typeface="Nunito"/>
                          <a:cs typeface="Nunito"/>
                          <a:sym typeface="Nunito"/>
                        </a:rPr>
                        <a:t>15*800</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Nunito"/>
                          <a:ea typeface="Nunito"/>
                          <a:cs typeface="Nunito"/>
                          <a:sym typeface="Nunito"/>
                        </a:rPr>
                        <a:t>$0.05</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300">
                          <a:latin typeface="Nunito"/>
                          <a:ea typeface="Nunito"/>
                          <a:cs typeface="Nunito"/>
                          <a:sym typeface="Nunito"/>
                        </a:rPr>
                        <a:t>$600</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992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KP Serialisation Labelling Cost for KA tracking</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Serial no</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Nunito"/>
                          <a:ea typeface="Nunito"/>
                          <a:cs typeface="Nunito"/>
                          <a:sym typeface="Nunito"/>
                        </a:rPr>
                        <a:t>15*800</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latin typeface="Nunito"/>
                          <a:ea typeface="Nunito"/>
                          <a:cs typeface="Nunito"/>
                          <a:sym typeface="Nunito"/>
                        </a:rPr>
                        <a:t>$0.05</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300">
                          <a:latin typeface="Nunito"/>
                          <a:ea typeface="Nunito"/>
                          <a:cs typeface="Nunito"/>
                          <a:sym typeface="Nunito"/>
                        </a:rPr>
                        <a:t>$600</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845425">
                <a:tc>
                  <a:txBody>
                    <a:bodyPr/>
                    <a:lstStyle/>
                    <a:p>
                      <a:pPr indent="0" lvl="0" marL="0" rtl="0" algn="l">
                        <a:spcBef>
                          <a:spcPts val="0"/>
                        </a:spcBef>
                        <a:spcAft>
                          <a:spcPts val="0"/>
                        </a:spcAft>
                        <a:buNone/>
                      </a:pPr>
                      <a:r>
                        <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300">
                          <a:solidFill>
                            <a:srgbClr val="222222"/>
                          </a:solidFill>
                          <a:latin typeface="Nunito"/>
                          <a:ea typeface="Nunito"/>
                          <a:cs typeface="Nunito"/>
                          <a:sym typeface="Nunito"/>
                        </a:rPr>
                        <a:t>Total</a:t>
                      </a:r>
                      <a:endParaRPr sz="1300">
                        <a:solidFill>
                          <a:srgbClr val="222222"/>
                        </a:solidFill>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300">
                          <a:latin typeface="Nunito"/>
                          <a:ea typeface="Nunito"/>
                          <a:cs typeface="Nunito"/>
                          <a:sym typeface="Nunito"/>
                        </a:rPr>
                        <a:t>$1,200</a:t>
                      </a:r>
                      <a:endParaRPr b="1" sz="1300">
                        <a:latin typeface="Nunito"/>
                        <a:ea typeface="Nunito"/>
                        <a:cs typeface="Nunito"/>
                        <a:sym typeface="Nunito"/>
                      </a:endParaRPr>
                    </a:p>
                  </a:txBody>
                  <a:tcPr marT="121900" marB="1219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Cost for cable tags</a:t>
            </a:r>
            <a:endParaRPr/>
          </a:p>
        </p:txBody>
      </p:sp>
      <p:sp>
        <p:nvSpPr>
          <p:cNvPr id="224" name="Google Shape;224;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5" name="Google Shape;225;p24"/>
          <p:cNvGraphicFramePr/>
          <p:nvPr/>
        </p:nvGraphicFramePr>
        <p:xfrm>
          <a:off x="354925" y="1368200"/>
          <a:ext cx="3000000" cy="3000000"/>
        </p:xfrm>
        <a:graphic>
          <a:graphicData uri="http://schemas.openxmlformats.org/drawingml/2006/table">
            <a:tbl>
              <a:tblPr>
                <a:noFill/>
                <a:tableStyleId>{8758B540-D3C1-4A67-98EB-23ACD0C2B0BE}</a:tableStyleId>
              </a:tblPr>
              <a:tblGrid>
                <a:gridCol w="4286625"/>
                <a:gridCol w="1702175"/>
                <a:gridCol w="1680100"/>
                <a:gridCol w="1812650"/>
                <a:gridCol w="1730050"/>
              </a:tblGrid>
              <a:tr h="1237025">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Cost Per </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Unit/Roll</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(Contains 1000</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Pieces of the same letter)</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Quantity needed</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26 alphabets + 10 numerical digits</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 Cost Per Cable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                             </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Cost For </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800 Cables</a:t>
                      </a:r>
                      <a:endParaRPr b="1">
                        <a:latin typeface="Nunito"/>
                        <a:ea typeface="Nunito"/>
                        <a:cs typeface="Nunito"/>
                        <a:sym typeface="Nunito"/>
                      </a:endParaRPr>
                    </a:p>
                  </a:txBody>
                  <a:tcPr marT="91425" marB="91425" marR="91425" marL="91425"/>
                </a:tc>
              </a:tr>
              <a:tr h="1352700">
                <a:tc>
                  <a:txBody>
                    <a:bodyPr/>
                    <a:lstStyle/>
                    <a:p>
                      <a:pPr indent="0" lvl="0" marL="0" rtl="0" algn="l">
                        <a:spcBef>
                          <a:spcPts val="0"/>
                        </a:spcBef>
                        <a:spcAft>
                          <a:spcPts val="0"/>
                        </a:spcAft>
                        <a:buNone/>
                      </a:pPr>
                      <a:r>
                        <a:rPr lang="en-US" u="sng">
                          <a:solidFill>
                            <a:schemeClr val="hlink"/>
                          </a:solidFill>
                          <a:latin typeface="Nunito"/>
                          <a:ea typeface="Nunito"/>
                          <a:cs typeface="Nunito"/>
                          <a:sym typeface="Nunito"/>
                          <a:hlinkClick r:id="rId3"/>
                        </a:rPr>
                        <a:t>Plastic tags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 Preprinted letters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and numbers)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$ 0.89</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36</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    $ 0.00267*15*800</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$768           </a:t>
                      </a:r>
                      <a:endParaRPr>
                        <a:latin typeface="Nunito"/>
                        <a:ea typeface="Nunito"/>
                        <a:cs typeface="Nunito"/>
                        <a:sym typeface="Nunito"/>
                      </a:endParaRPr>
                    </a:p>
                  </a:txBody>
                  <a:tcPr marT="91425" marB="91425" marR="91425" marL="91425"/>
                </a:tc>
              </a:tr>
              <a:tr h="1352700">
                <a:tc>
                  <a:txBody>
                    <a:bodyPr/>
                    <a:lstStyle/>
                    <a:p>
                      <a:pPr indent="0" lvl="0" marL="0" rtl="0" algn="l">
                        <a:spcBef>
                          <a:spcPts val="0"/>
                        </a:spcBef>
                        <a:spcAft>
                          <a:spcPts val="0"/>
                        </a:spcAft>
                        <a:buNone/>
                      </a:pPr>
                      <a:r>
                        <a:rPr b="1" lang="en-US" sz="1200">
                          <a:solidFill>
                            <a:srgbClr val="333333"/>
                          </a:solidFill>
                          <a:highlight>
                            <a:srgbClr val="FFFFFF"/>
                          </a:highlight>
                          <a:latin typeface="Nunito"/>
                          <a:ea typeface="Nunito"/>
                          <a:cs typeface="Nunito"/>
                          <a:sym typeface="Nunito"/>
                        </a:rPr>
                        <a:t>PET and thermal paper tags</a:t>
                      </a:r>
                      <a:r>
                        <a:rPr lang="en-US">
                          <a:latin typeface="Nunito"/>
                          <a:ea typeface="Nunito"/>
                          <a:cs typeface="Nunito"/>
                          <a:sym typeface="Nunito"/>
                        </a:rPr>
                        <a:t>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US$ 2.80</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pic>
        <p:nvPicPr>
          <p:cNvPr id="226" name="Google Shape;226;p24"/>
          <p:cNvPicPr preferRelativeResize="0"/>
          <p:nvPr/>
        </p:nvPicPr>
        <p:blipFill>
          <a:blip r:embed="rId4">
            <a:alphaModFix/>
          </a:blip>
          <a:stretch>
            <a:fillRect/>
          </a:stretch>
        </p:blipFill>
        <p:spPr>
          <a:xfrm>
            <a:off x="2806225" y="3000750"/>
            <a:ext cx="1504825" cy="1000375"/>
          </a:xfrm>
          <a:prstGeom prst="rect">
            <a:avLst/>
          </a:prstGeom>
          <a:noFill/>
          <a:ln>
            <a:noFill/>
          </a:ln>
        </p:spPr>
      </p:pic>
      <p:pic>
        <p:nvPicPr>
          <p:cNvPr id="227" name="Google Shape;227;p24"/>
          <p:cNvPicPr preferRelativeResize="0"/>
          <p:nvPr/>
        </p:nvPicPr>
        <p:blipFill>
          <a:blip r:embed="rId5">
            <a:alphaModFix/>
          </a:blip>
          <a:stretch>
            <a:fillRect/>
          </a:stretch>
        </p:blipFill>
        <p:spPr>
          <a:xfrm>
            <a:off x="2172575" y="4459550"/>
            <a:ext cx="2099650" cy="887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Expected Outcome</a:t>
            </a:r>
            <a:endParaRPr/>
          </a:p>
        </p:txBody>
      </p:sp>
      <p:sp>
        <p:nvSpPr>
          <p:cNvPr id="234" name="Google Shape;234;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5" name="Google Shape;235;p25"/>
          <p:cNvSpPr txBox="1"/>
          <p:nvPr/>
        </p:nvSpPr>
        <p:spPr>
          <a:xfrm>
            <a:off x="1288725" y="1497750"/>
            <a:ext cx="9247200" cy="3709800"/>
          </a:xfrm>
          <a:prstGeom prst="rect">
            <a:avLst/>
          </a:prstGeom>
          <a:noFill/>
          <a:ln>
            <a:noFill/>
          </a:ln>
        </p:spPr>
        <p:txBody>
          <a:bodyPr anchorCtr="0" anchor="t" bIns="91425" lIns="91425" spcFirstLastPara="1" rIns="91425" wrap="square" tIns="91425">
            <a:noAutofit/>
          </a:bodyPr>
          <a:lstStyle/>
          <a:p>
            <a:pPr indent="-342900" lvl="0" marL="558800" marR="139700" rtl="0" algn="l">
              <a:lnSpc>
                <a:spcPct val="150000"/>
              </a:lnSpc>
              <a:spcBef>
                <a:spcPts val="0"/>
              </a:spcBef>
              <a:spcAft>
                <a:spcPts val="0"/>
              </a:spcAft>
              <a:buClr>
                <a:srgbClr val="333333"/>
              </a:buClr>
              <a:buSzPts val="1800"/>
              <a:buFont typeface="Nunito"/>
              <a:buChar char="★"/>
            </a:pPr>
            <a:r>
              <a:rPr b="1" lang="en-US" sz="1800">
                <a:solidFill>
                  <a:srgbClr val="333333"/>
                </a:solidFill>
                <a:latin typeface="Nunito"/>
                <a:ea typeface="Nunito"/>
                <a:cs typeface="Nunito"/>
                <a:sym typeface="Nunito"/>
              </a:rPr>
              <a:t>Permanent - The labels should be permanently placed onto the cables.</a:t>
            </a:r>
            <a:endParaRPr b="1" sz="1800">
              <a:solidFill>
                <a:srgbClr val="333333"/>
              </a:solidFill>
              <a:latin typeface="Nunito"/>
              <a:ea typeface="Nunito"/>
              <a:cs typeface="Nunito"/>
              <a:sym typeface="Nunito"/>
            </a:endParaRPr>
          </a:p>
          <a:p>
            <a:pPr indent="-342900" lvl="0" marL="558800" marR="139700" rtl="0" algn="l">
              <a:lnSpc>
                <a:spcPct val="150000"/>
              </a:lnSpc>
              <a:spcBef>
                <a:spcPts val="0"/>
              </a:spcBef>
              <a:spcAft>
                <a:spcPts val="0"/>
              </a:spcAft>
              <a:buClr>
                <a:srgbClr val="333333"/>
              </a:buClr>
              <a:buSzPts val="1800"/>
              <a:buFont typeface="Nunito"/>
              <a:buChar char="★"/>
            </a:pPr>
            <a:r>
              <a:rPr b="1" lang="en-US" sz="1800">
                <a:solidFill>
                  <a:srgbClr val="333333"/>
                </a:solidFill>
                <a:latin typeface="Nunito"/>
                <a:ea typeface="Nunito"/>
                <a:cs typeface="Nunito"/>
                <a:sym typeface="Nunito"/>
              </a:rPr>
              <a:t>Identified at Both Ends - Both ends of the cables need to be labeled.</a:t>
            </a:r>
            <a:endParaRPr b="1" sz="1800">
              <a:solidFill>
                <a:srgbClr val="333333"/>
              </a:solidFill>
              <a:latin typeface="Nunito"/>
              <a:ea typeface="Nunito"/>
              <a:cs typeface="Nunito"/>
              <a:sym typeface="Nunito"/>
            </a:endParaRPr>
          </a:p>
          <a:p>
            <a:pPr indent="-342900" lvl="0" marL="558800" marR="139700" rtl="0" algn="l">
              <a:lnSpc>
                <a:spcPct val="150000"/>
              </a:lnSpc>
              <a:spcBef>
                <a:spcPts val="0"/>
              </a:spcBef>
              <a:spcAft>
                <a:spcPts val="0"/>
              </a:spcAft>
              <a:buClr>
                <a:srgbClr val="333333"/>
              </a:buClr>
              <a:buSzPts val="1800"/>
              <a:buFont typeface="Nunito"/>
              <a:buChar char="★"/>
            </a:pPr>
            <a:r>
              <a:rPr b="1" lang="en-US" sz="1800">
                <a:solidFill>
                  <a:srgbClr val="333333"/>
                </a:solidFill>
                <a:latin typeface="Nunito"/>
                <a:ea typeface="Nunito"/>
                <a:cs typeface="Nunito"/>
                <a:sym typeface="Nunito"/>
              </a:rPr>
              <a:t>Termination Points Identified - The</a:t>
            </a:r>
            <a:r>
              <a:rPr b="1" lang="en-US" sz="1800">
                <a:solidFill>
                  <a:schemeClr val="dk1"/>
                </a:solidFill>
                <a:latin typeface="Nunito"/>
                <a:ea typeface="Nunito"/>
                <a:cs typeface="Nunito"/>
                <a:sym typeface="Nunito"/>
              </a:rPr>
              <a:t> </a:t>
            </a:r>
            <a:r>
              <a:rPr b="1" lang="en-US" sz="1800">
                <a:solidFill>
                  <a:schemeClr val="dk1"/>
                </a:solidFill>
                <a:uFill>
                  <a:noFill/>
                </a:uFill>
                <a:latin typeface="Nunito"/>
                <a:ea typeface="Nunito"/>
                <a:cs typeface="Nunito"/>
                <a:sym typeface="Nunito"/>
                <a:hlinkClick r:id="rId3">
                  <a:extLst>
                    <a:ext uri="{A12FA001-AC4F-418D-AE19-62706E023703}">
                      <ahyp:hlinkClr val="tx"/>
                    </a:ext>
                  </a:extLst>
                </a:hlinkClick>
              </a:rPr>
              <a:t>termination points</a:t>
            </a:r>
            <a:r>
              <a:rPr b="1" lang="en-US" sz="1800">
                <a:solidFill>
                  <a:schemeClr val="dk1"/>
                </a:solidFill>
                <a:latin typeface="Nunito"/>
                <a:ea typeface="Nunito"/>
                <a:cs typeface="Nunito"/>
                <a:sym typeface="Nunito"/>
              </a:rPr>
              <a:t> </a:t>
            </a:r>
            <a:r>
              <a:rPr b="1" lang="en-US" sz="1800">
                <a:solidFill>
                  <a:srgbClr val="333333"/>
                </a:solidFill>
                <a:latin typeface="Nunito"/>
                <a:ea typeface="Nunito"/>
                <a:cs typeface="Nunito"/>
                <a:sym typeface="Nunito"/>
              </a:rPr>
              <a:t>need to be identified on the labels.</a:t>
            </a:r>
            <a:endParaRPr b="1" sz="1800">
              <a:solidFill>
                <a:srgbClr val="333333"/>
              </a:solidFill>
              <a:latin typeface="Nunito"/>
              <a:ea typeface="Nunito"/>
              <a:cs typeface="Nunito"/>
              <a:sym typeface="Nunito"/>
            </a:endParaRPr>
          </a:p>
          <a:p>
            <a:pPr indent="-342900" lvl="0" marL="558800" marR="139700" rtl="0" algn="l">
              <a:lnSpc>
                <a:spcPct val="150000"/>
              </a:lnSpc>
              <a:spcBef>
                <a:spcPts val="0"/>
              </a:spcBef>
              <a:spcAft>
                <a:spcPts val="0"/>
              </a:spcAft>
              <a:buClr>
                <a:srgbClr val="333333"/>
              </a:buClr>
              <a:buSzPts val="1800"/>
              <a:buFont typeface="Nunito"/>
              <a:buChar char="★"/>
            </a:pPr>
            <a:r>
              <a:rPr b="1" lang="en-US" sz="1800">
                <a:solidFill>
                  <a:srgbClr val="333333"/>
                </a:solidFill>
                <a:latin typeface="Nunito"/>
                <a:ea typeface="Nunito"/>
                <a:cs typeface="Nunito"/>
                <a:sym typeface="Nunito"/>
              </a:rPr>
              <a:t>Legible - Labels need to be legible, which typically means they should be printed off rather than hand written.</a:t>
            </a:r>
            <a:endParaRPr b="1" sz="1800">
              <a:solidFill>
                <a:srgbClr val="333333"/>
              </a:solidFill>
              <a:latin typeface="Nunito"/>
              <a:ea typeface="Nunito"/>
              <a:cs typeface="Nunito"/>
              <a:sym typeface="Nunito"/>
            </a:endParaRPr>
          </a:p>
          <a:p>
            <a:pPr indent="-342900" lvl="0" marL="558800" marR="139700" rtl="0" algn="l">
              <a:lnSpc>
                <a:spcPct val="150000"/>
              </a:lnSpc>
              <a:spcBef>
                <a:spcPts val="0"/>
              </a:spcBef>
              <a:spcAft>
                <a:spcPts val="0"/>
              </a:spcAft>
              <a:buClr>
                <a:srgbClr val="333333"/>
              </a:buClr>
              <a:buSzPts val="1800"/>
              <a:buFont typeface="Nunito"/>
              <a:buChar char="★"/>
            </a:pPr>
            <a:r>
              <a:rPr b="1" lang="en-US" sz="1800">
                <a:solidFill>
                  <a:srgbClr val="333333"/>
                </a:solidFill>
                <a:latin typeface="Nunito"/>
                <a:ea typeface="Nunito"/>
                <a:cs typeface="Nunito"/>
                <a:sym typeface="Nunito"/>
              </a:rPr>
              <a:t>Match with Records - Information on the labels should be recorded into records. This allows technicians to get additional information as it is needed.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idx="1" type="subTitle"/>
          </p:nvPr>
        </p:nvSpPr>
        <p:spPr>
          <a:xfrm>
            <a:off x="6857100" y="1952202"/>
            <a:ext cx="4585200" cy="552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e.nyaranga@kokonetworks.com</a:t>
            </a:r>
            <a:endParaRPr sz="1400"/>
          </a:p>
          <a:p>
            <a:pPr indent="0" lvl="0" marL="0" rtl="0" algn="l">
              <a:spcBef>
                <a:spcPts val="1000"/>
              </a:spcBef>
              <a:spcAft>
                <a:spcPts val="0"/>
              </a:spcAft>
              <a:buNone/>
            </a:pPr>
            <a:r>
              <a:rPr lang="en-US" sz="1400"/>
              <a:t>SUB ASSEMBLY </a:t>
            </a:r>
            <a:r>
              <a:rPr lang="en-US" sz="1400"/>
              <a:t>TECHNICIAN</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